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66" r:id="rId14"/>
    <p:sldId id="267" r:id="rId15"/>
    <p:sldId id="268" r:id="rId16"/>
    <p:sldId id="277" r:id="rId17"/>
    <p:sldId id="270" r:id="rId18"/>
    <p:sldId id="274" r:id="rId19"/>
    <p:sldId id="275" r:id="rId20"/>
    <p:sldId id="276" r:id="rId21"/>
    <p:sldId id="279" r:id="rId22"/>
    <p:sldId id="281" r:id="rId23"/>
    <p:sldId id="282" r:id="rId24"/>
    <p:sldId id="283" r:id="rId25"/>
    <p:sldId id="284" r:id="rId26"/>
    <p:sldId id="286" r:id="rId27"/>
    <p:sldId id="273" r:id="rId2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>
      <p:cViewPr varScale="1">
        <p:scale>
          <a:sx n="70" d="100"/>
          <a:sy n="70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1BDE3-C97D-6D49-ACB4-2F827403489E}" type="datetimeFigureOut">
              <a:rPr lang="fr-FR" smtClean="0"/>
              <a:t>12/12/2022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7A9D5-5E7A-7A4C-9303-EFD950F232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41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C9BF2A-DBDC-342C-0A1C-A397331A49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0149D2-A845-6608-7D70-AFB646215D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226503-94C1-1CA5-29E0-364D9192593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10A474-4562-DB4C-9D4D-8AF1D48171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048708-43B3-2D6C-2994-418B539377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CFDAC9-702E-0A48-B0A1-5F2339E82097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8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901684-2C3F-5273-1287-6EF04868635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F7AF059-A229-C4F4-4CA7-861950C295B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E87182-938C-F2D4-4F50-D073C9394B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45B1E-665B-7698-BCF2-BDC58179D8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3D8D07-91F3-33FC-709B-369D65C23E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50EFCA-76C5-1A4B-ADC8-340D2172F908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7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8C77820-C5F5-414D-F100-0766878B8685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6BB465D-47F9-F9E5-FA04-3F011AA3C3B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172C6A-8DB2-A126-F841-FDEBA013A12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3CDD6A-75E0-E47C-1E9F-0FA5B229F9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D03132-D06A-CB18-2511-508E28CA7D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52FB0E-4396-2B44-9764-4DD4AD94921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5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A5B2B2-8D1C-34D0-87A7-5DC532A526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DF705A-3622-51FB-965E-BCBB1F670AA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A4278E-9905-428A-7722-4EDAFEA7340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19C108-02D2-98CD-F3F8-741BF82273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D39354B-4646-1162-B972-1E6C9B50CD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171CF2-A7A9-5642-A478-D57FF52EA11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0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5990E8-7449-90C5-A761-3B96E2937E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D5249A-CCB0-E822-FC88-3FD14DF723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9035F9-9132-4D36-AFCA-0166CF3636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40BC4D-5236-1745-A251-36C9A51698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DB4F1A-8B4C-B9C3-9D04-B3386F4B86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A31E4B-62BA-5348-A22D-09DA6108C6B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21B55-1991-3A75-F98F-03395F8AA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3ADC5A-9356-618C-2605-688882E5D65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55EF5B-8502-19BD-A806-8BC04C3D598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5C8B77-C4CD-3C2C-414C-6F113040C5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79D625E-D019-1661-C20C-16FE4AA6CD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000222-E3B1-76E5-14B8-F12D0AEAE7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B5CFBB-29CD-0340-8D49-F924FB24543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1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97158-83D0-5C47-1999-BACED5EBE4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F73309-E109-DFA6-CFFD-BE6D1E87C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2AFA62-CADB-6E44-BF95-D612DD5A09D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718EB6A-2FCB-194C-048D-C1EE216A562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C651F9-5826-C08F-19EB-49C2273920A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F4C6CF9-0988-1148-CC29-4FBD092D7F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5E9D720-6548-8B7B-8E37-FE7B656000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72B943E-2B9B-BC6D-75ED-6BA9939A39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304C06-3087-484F-9690-6935724982F7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9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89803-D266-8EAA-A0C2-A2C8803A5C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E7DA6DD-A8F4-F57C-BE67-116CE07B40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AA0978-2519-481E-E5B5-25BFB1EBAB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83AE97-ADE7-DD75-7027-D9BBD55692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4DCEC0-09CB-EC4C-A24C-7E5E5D38D59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0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46D2871-9ED8-CA1D-6390-62B58FC78D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BB7AC40-3828-3BDF-08BF-5DDD6EB476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9AAB0F-C109-4AD0-F2C1-0E41A53276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C142BE-99AE-4B47-BA18-CB38267AEF7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3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0BF446-9672-3F1E-5994-F518255ED8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FEF22B-0A5A-B21D-C61E-0C1D93A3B2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F08514-0962-EBC9-6E74-5C496B2236E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07CD945-AFB9-D501-9163-3554B811F2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1F8412-0DB2-6F34-6300-1B54A94A4C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D37F91-1F23-D94E-16AA-FFA34756D2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7C7224-7D94-8740-A87A-75A5E9958328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9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23D4D1-9D3C-68EB-9550-AD98E8350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0C1CB5F-5195-AADA-C472-E68857815A2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4E5DBB-92A6-B867-FCFC-7654C7F4796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383A23-0573-1E8C-2296-FB4BA7EABB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7BDB80-27DC-DF43-F6FD-A78F2829EA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BD2CC3-ED6F-0743-C18C-F78F905481D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E52FB2-649F-0841-B83D-69CEE3F0FAF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FFF2E75-6D6C-2813-EC80-FE8D8462B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303D93-24B0-34FA-654B-BC3DE12D0F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7DF730-DC41-E7F7-0D5A-DAA9BAD8D60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/>
              <a:t>12/10/22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309010-BD9D-7AC2-0641-30C260D5E8F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ED88F6-157F-980D-BF38-07C9A15304F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9FCFFFC-BB43-584F-B512-8CEEFB30090E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4AC6E6-72FF-2347-DBCA-5FDB0C82B5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7134" y="3090565"/>
            <a:ext cx="8597731" cy="589949"/>
          </a:xfrm>
        </p:spPr>
        <p:txBody>
          <a:bodyPr anchorCtr="0">
            <a:normAutofit fontScale="92500"/>
          </a:bodyPr>
          <a:lstStyle/>
          <a:p>
            <a:pPr lvl="0">
              <a:lnSpc>
                <a:spcPct val="80000"/>
              </a:lnSpc>
            </a:pPr>
            <a:r>
              <a:rPr lang="en-US" sz="4000" b="1" dirty="0"/>
              <a:t>The evolution of Hip-Hop over the years</a:t>
            </a:r>
          </a:p>
          <a:p>
            <a:pPr lvl="0">
              <a:lnSpc>
                <a:spcPct val="80000"/>
              </a:lnSpc>
            </a:pPr>
            <a:endParaRPr lang="en-US" dirty="0"/>
          </a:p>
          <a:p>
            <a:pPr lvl="0">
              <a:lnSpc>
                <a:spcPct val="80000"/>
              </a:lnSpc>
            </a:pPr>
            <a:endParaRPr lang="en-US" dirty="0"/>
          </a:p>
          <a:p>
            <a:pPr lvl="0">
              <a:lnSpc>
                <a:spcPct val="80000"/>
              </a:lnSpc>
            </a:pPr>
            <a:endParaRPr lang="en-US" dirty="0"/>
          </a:p>
          <a:p>
            <a:pPr lvl="0">
              <a:lnSpc>
                <a:spcPct val="80000"/>
              </a:lnSpc>
            </a:pPr>
            <a:endParaRPr lang="en-US" dirty="0"/>
          </a:p>
          <a:p>
            <a:pPr lvl="0">
              <a:lnSpc>
                <a:spcPct val="80000"/>
              </a:lnSpc>
            </a:pPr>
            <a:endParaRPr lang="en-US" dirty="0"/>
          </a:p>
          <a:p>
            <a:pPr lvl="0">
              <a:lnSpc>
                <a:spcPct val="80000"/>
              </a:lnSpc>
            </a:pPr>
            <a:endParaRPr lang="en-US" dirty="0"/>
          </a:p>
          <a:p>
            <a:pPr lvl="0">
              <a:lnSpc>
                <a:spcPct val="8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2AB099-8137-6BB1-7E4E-9E47E4614885}"/>
              </a:ext>
            </a:extLst>
          </p:cNvPr>
          <p:cNvSpPr txBox="1"/>
          <p:nvPr/>
        </p:nvSpPr>
        <p:spPr>
          <a:xfrm>
            <a:off x="9492347" y="5590408"/>
            <a:ext cx="8106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Aglind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Reka</a:t>
            </a:r>
            <a:endParaRPr lang="en-GB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Derbel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                                                                         </a:t>
            </a:r>
            <a:endParaRPr lang="en-GB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Youssef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Bouchida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                                                                             </a:t>
            </a:r>
            <a:endParaRPr lang="en-GB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Paul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Peyssard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         </a:t>
            </a:r>
            <a:r>
              <a:rPr lang="en-GB" dirty="0"/>
              <a:t/>
            </a:r>
            <a:br>
              <a:rPr lang="en-GB" dirty="0"/>
            </a:br>
            <a:endParaRPr lang="fr-FR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B2A70A76-E05D-8AF0-C37E-EE516DD6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9" y="559411"/>
            <a:ext cx="2857500" cy="728561"/>
          </a:xfrm>
          <a:prstGeom prst="rect">
            <a:avLst/>
          </a:prstGeom>
        </p:spPr>
      </p:pic>
      <p:sp>
        <p:nvSpPr>
          <p:cNvPr id="8" name="object 53">
            <a:extLst>
              <a:ext uri="{FF2B5EF4-FFF2-40B4-BE49-F238E27FC236}">
                <a16:creationId xmlns:a16="http://schemas.microsoft.com/office/drawing/2014/main" xmlns="" id="{86C425AD-A6B5-5E75-C242-4A7E04FC313E}"/>
              </a:ext>
            </a:extLst>
          </p:cNvPr>
          <p:cNvSpPr/>
          <p:nvPr/>
        </p:nvSpPr>
        <p:spPr>
          <a:xfrm>
            <a:off x="1709692" y="2684025"/>
            <a:ext cx="8773380" cy="1403030"/>
          </a:xfrm>
          <a:custGeom>
            <a:avLst/>
            <a:gdLst/>
            <a:ahLst/>
            <a:cxnLst/>
            <a:rect l="l" t="t" r="r" b="b"/>
            <a:pathLst>
              <a:path w="5273040" h="1275588">
                <a:moveTo>
                  <a:pt x="0" y="212597"/>
                </a:moveTo>
                <a:lnTo>
                  <a:pt x="6178" y="161488"/>
                </a:lnTo>
                <a:lnTo>
                  <a:pt x="23730" y="114870"/>
                </a:lnTo>
                <a:lnTo>
                  <a:pt x="51177" y="74216"/>
                </a:lnTo>
                <a:lnTo>
                  <a:pt x="87041" y="41001"/>
                </a:lnTo>
                <a:lnTo>
                  <a:pt x="129846" y="16698"/>
                </a:lnTo>
                <a:lnTo>
                  <a:pt x="178114" y="2780"/>
                </a:lnTo>
                <a:lnTo>
                  <a:pt x="212598" y="0"/>
                </a:lnTo>
                <a:lnTo>
                  <a:pt x="5060442" y="0"/>
                </a:lnTo>
                <a:lnTo>
                  <a:pt x="5111551" y="6175"/>
                </a:lnTo>
                <a:lnTo>
                  <a:pt x="5158169" y="23718"/>
                </a:lnTo>
                <a:lnTo>
                  <a:pt x="5198823" y="51155"/>
                </a:lnTo>
                <a:lnTo>
                  <a:pt x="5232038" y="87014"/>
                </a:lnTo>
                <a:lnTo>
                  <a:pt x="5256341" y="129819"/>
                </a:lnTo>
                <a:lnTo>
                  <a:pt x="5270259" y="178098"/>
                </a:lnTo>
                <a:lnTo>
                  <a:pt x="5273040" y="212597"/>
                </a:lnTo>
                <a:lnTo>
                  <a:pt x="5273040" y="1062989"/>
                </a:lnTo>
                <a:lnTo>
                  <a:pt x="5266864" y="1114099"/>
                </a:lnTo>
                <a:lnTo>
                  <a:pt x="5249321" y="1160717"/>
                </a:lnTo>
                <a:lnTo>
                  <a:pt x="5221884" y="1201371"/>
                </a:lnTo>
                <a:lnTo>
                  <a:pt x="5186025" y="1234586"/>
                </a:lnTo>
                <a:lnTo>
                  <a:pt x="5143220" y="1258889"/>
                </a:lnTo>
                <a:lnTo>
                  <a:pt x="5094941" y="1272807"/>
                </a:lnTo>
                <a:lnTo>
                  <a:pt x="5060442" y="1275588"/>
                </a:lnTo>
                <a:lnTo>
                  <a:pt x="212598" y="1275588"/>
                </a:lnTo>
                <a:lnTo>
                  <a:pt x="161509" y="1269412"/>
                </a:lnTo>
                <a:lnTo>
                  <a:pt x="114898" y="1251869"/>
                </a:lnTo>
                <a:lnTo>
                  <a:pt x="74242" y="1224432"/>
                </a:lnTo>
                <a:lnTo>
                  <a:pt x="41019" y="1188573"/>
                </a:lnTo>
                <a:lnTo>
                  <a:pt x="16707" y="1145768"/>
                </a:lnTo>
                <a:lnTo>
                  <a:pt x="2782" y="1097489"/>
                </a:lnTo>
                <a:lnTo>
                  <a:pt x="0" y="1062989"/>
                </a:lnTo>
                <a:lnTo>
                  <a:pt x="0" y="212597"/>
                </a:lnTo>
                <a:close/>
              </a:path>
            </a:pathLst>
          </a:custGeom>
          <a:ln w="57150">
            <a:solidFill>
              <a:srgbClr val="2A4F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1044E6-77C8-31FA-229C-8F7E2733606A}"/>
              </a:ext>
            </a:extLst>
          </p:cNvPr>
          <p:cNvSpPr txBox="1"/>
          <p:nvPr/>
        </p:nvSpPr>
        <p:spPr>
          <a:xfrm>
            <a:off x="498763" y="6211669"/>
            <a:ext cx="416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MSc Data Science &amp; Artificial Intelligence</a:t>
            </a:r>
          </a:p>
          <a:p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284062D-753B-6998-4C46-840D1A651C17}"/>
              </a:ext>
            </a:extLst>
          </p:cNvPr>
          <p:cNvSpPr txBox="1"/>
          <p:nvPr/>
        </p:nvSpPr>
        <p:spPr>
          <a:xfrm>
            <a:off x="5168341" y="4087054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  <a:r>
              <a:rPr lang="fr-FR" dirty="0" err="1"/>
              <a:t>Visualization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FB957D-F181-ED0D-EEAF-E13703567BD3}"/>
              </a:ext>
            </a:extLst>
          </p:cNvPr>
          <p:cNvSpPr txBox="1"/>
          <p:nvPr/>
        </p:nvSpPr>
        <p:spPr>
          <a:xfrm>
            <a:off x="10081846" y="7854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ACE49C-682B-E7F7-2775-8DB2C750E49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 dirty="0"/>
              <a:t>Third Plot : Comparison of popularity (Deezer Fans) of artists between gender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416156CF-0253-F546-D17D-2FEF3979A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64869" y="1907758"/>
            <a:ext cx="6832323" cy="4351336"/>
          </a:xfrm>
          <a:ln>
            <a:solidFill>
              <a:schemeClr val="tx1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57E7FCB4-8DFC-8976-F494-CFE2D9EC50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34928" y="4077949"/>
            <a:ext cx="2133596" cy="1495428"/>
          </a:xfrm>
          <a:prstGeom prst="rect">
            <a:avLst/>
          </a:prstGeom>
          <a:noFill/>
          <a:ln cap="flat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5139463-707B-3C8F-0D84-3CC9315C6835}"/>
              </a:ext>
            </a:extLst>
          </p:cNvPr>
          <p:cNvCxnSpPr/>
          <p:nvPr/>
        </p:nvCxnSpPr>
        <p:spPr>
          <a:xfrm>
            <a:off x="3586423" y="3137434"/>
            <a:ext cx="5053834" cy="1763091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603C36-5B76-8F6E-31CE-1916AD2096B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2A9BCC-9749-035C-9511-684AC08AD79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Fourth plot : Interactive plot and table of popularity (Deezer Fans) between gender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14407173-5A47-0DEC-D40B-ECE9258F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65099" y="1885117"/>
            <a:ext cx="6935577" cy="4560140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37E4B81-1C94-0FAB-2F54-C5295491B06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7F74E-0FC3-0EFD-483C-410D943EF9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 dirty="0"/>
              <a:t>Evolution of Popularity in Hip 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D3320-C357-73A8-9A12-126FE19B568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2187579"/>
            <a:ext cx="10515600" cy="4351336"/>
          </a:xfrm>
        </p:spPr>
        <p:txBody>
          <a:bodyPr/>
          <a:lstStyle/>
          <a:p>
            <a:pPr lvl="0"/>
            <a:r>
              <a:rPr lang="en-US" dirty="0"/>
              <a:t>Popularity of artists in terms for Deezer fans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Popularity of artists per country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Popularity of albums in a certain date range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458EE3-CEFA-4284-5C40-9FAB7B946C3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55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02E86F6D-B0FF-6FFE-5293-07587ECE1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6658"/>
            <a:ext cx="10515600" cy="1325559"/>
          </a:xfrm>
        </p:spPr>
        <p:txBody>
          <a:bodyPr anchorCtr="1"/>
          <a:lstStyle/>
          <a:p>
            <a:pPr lvl="0" algn="ctr"/>
            <a:r>
              <a:rPr lang="en-US" dirty="0"/>
              <a:t>First Plot : Hip-Hop Artists With Most Deezer Fans Per Country 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xmlns="" id="{CBC616AA-6F0B-078F-4C0D-3CF2D405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6" y="1492217"/>
            <a:ext cx="7956469" cy="43785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xmlns="" id="{B7D5025E-BF00-6630-B2C4-CD634456E0FE}"/>
              </a:ext>
            </a:extLst>
          </p:cNvPr>
          <p:cNvCxnSpPr>
            <a:cxnSpLocks/>
          </p:cNvCxnSpPr>
          <p:nvPr/>
        </p:nvCxnSpPr>
        <p:spPr>
          <a:xfrm>
            <a:off x="5824538" y="2983675"/>
            <a:ext cx="2905125" cy="445325"/>
          </a:xfrm>
          <a:prstGeom prst="curved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xmlns="" id="{8309E45F-02DD-4A41-48FA-9EABCCA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645" y="2630328"/>
            <a:ext cx="3121799" cy="1870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68A85A52-06BE-0B8D-B588-15C5DB3824D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88C36-08CA-38B4-2065-83D2A25FD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956" y="-7398"/>
            <a:ext cx="10515600" cy="1325559"/>
          </a:xfrm>
        </p:spPr>
        <p:txBody>
          <a:bodyPr/>
          <a:lstStyle/>
          <a:p>
            <a:r>
              <a:rPr lang="fr-FR" dirty="0"/>
              <a:t>Second Plot : Top Artists Per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6695747-0B7A-D07D-C240-E3F7693EA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908" y="1318161"/>
            <a:ext cx="7762936" cy="5397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82F0034-9282-D6CB-6EFD-C686CA600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67021" y="1235034"/>
            <a:ext cx="1764238" cy="56229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E70AEFB1-9FD6-4E77-4F81-419912579FDE}"/>
              </a:ext>
            </a:extLst>
          </p:cNvPr>
          <p:cNvCxnSpPr/>
          <p:nvPr/>
        </p:nvCxnSpPr>
        <p:spPr>
          <a:xfrm>
            <a:off x="7909576" y="1695328"/>
            <a:ext cx="233388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341206D-A794-EF07-E6D9-0E9413DA425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4B9F36C5-EDE9-5A91-9B2E-3EFCC1DFA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618" y="3848220"/>
            <a:ext cx="1955795" cy="8568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xmlns="" id="{8D7CA8CD-2FB3-370C-F750-1291ACC37535}"/>
              </a:ext>
            </a:extLst>
          </p:cNvPr>
          <p:cNvCxnSpPr>
            <a:endCxn id="6" idx="1"/>
          </p:cNvCxnSpPr>
          <p:nvPr/>
        </p:nvCxnSpPr>
        <p:spPr>
          <a:xfrm>
            <a:off x="1235034" y="2446317"/>
            <a:ext cx="6863584" cy="1830347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40D674F-3D91-D1E5-87A6-896A85E87476}"/>
              </a:ext>
            </a:extLst>
          </p:cNvPr>
          <p:cNvSpPr txBox="1">
            <a:spLocks/>
          </p:cNvSpPr>
          <p:nvPr/>
        </p:nvSpPr>
        <p:spPr>
          <a:xfrm>
            <a:off x="838200" y="166658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 algn="ctr"/>
            <a:r>
              <a:rPr lang="en-GB" dirty="0"/>
              <a:t>Third Plot : Top Hip-Hop Albums Per Date Range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xmlns="" id="{2F77BE99-78D4-2B35-DF94-58928677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9" y="1664690"/>
            <a:ext cx="7772400" cy="491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xmlns="" id="{DC0DC475-8193-AA18-7CB9-A8AB1FCD4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203" y="2031801"/>
            <a:ext cx="2993455" cy="20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AC0DBAF0-43E2-B7C2-FB41-380062A6D96F}"/>
              </a:ext>
            </a:extLst>
          </p:cNvPr>
          <p:cNvCxnSpPr/>
          <p:nvPr/>
        </p:nvCxnSpPr>
        <p:spPr>
          <a:xfrm>
            <a:off x="3230088" y="2624447"/>
            <a:ext cx="5486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A905B36D-1CA3-3F56-D2E4-BACDFA38BA7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ED37E89-2D9E-6244-52D1-26729749FB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Hip-Hop Albums Per Date and Country</a:t>
            </a:r>
            <a:br>
              <a:rPr lang="en-GB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35DB204B-3469-7725-00E5-979DF67C9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en-US" dirty="0"/>
          </a:p>
          <a:p>
            <a:r>
              <a:rPr lang="it-IT" dirty="0"/>
              <a:t>AGLIND REKA</a:t>
            </a:r>
          </a:p>
        </p:txBody>
      </p:sp>
    </p:spTree>
    <p:extLst>
      <p:ext uri="{BB962C8B-B14F-4D97-AF65-F5344CB8AC3E}">
        <p14:creationId xmlns:p14="http://schemas.microsoft.com/office/powerpoint/2010/main" val="90924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30A985-35F0-D314-D1A9-F67EBD75F0F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Hip-Hop Albums Per Date and Country</a:t>
            </a:r>
            <a:endParaRPr lang="fr-FR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xmlns="" id="{94E180D1-EC11-2E7E-EE8A-6E0352CC0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0402"/>
            <a:ext cx="10515600" cy="36817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B8300BC-2113-E5BF-F10E-A5272AED7C6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92ED0B2-D07B-1B77-938E-62C1E3A7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Hip-Hop Albums Per Date and Country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xmlns="" id="{34F3EE80-7A3B-E413-4795-89515BF3C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57642"/>
            <a:ext cx="5181600" cy="2087304"/>
          </a:xfr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xmlns="" id="{9F61BE58-1EC4-27E1-F832-2B53D55F8BA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6172200" y="3022657"/>
            <a:ext cx="5181600" cy="1957274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51C726FF-1A54-E309-C048-70509F5E7CD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0B5CFBB-29CD-0340-8D49-F924FB24543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75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52753AA-CAA5-2C29-AC61-27040186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Hip-Hop Albums Per Date and Country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xmlns="" id="{638CF331-0226-9CC5-5193-3E616D04D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3035"/>
            <a:ext cx="5181600" cy="1956517"/>
          </a:xfr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xmlns="" id="{76B5B36A-1BF8-44F4-B826-6C66AFD956A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6172200" y="2984620"/>
            <a:ext cx="5181600" cy="2033348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D68387A2-BA83-5D6A-235E-1947B693EB9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0B5CFBB-29CD-0340-8D49-F924FB24543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85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3322A1-5DBB-5F1B-BE3F-72453160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554" y="234500"/>
            <a:ext cx="10515600" cy="1325559"/>
          </a:xfrm>
        </p:spPr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F98C8B-2057-9923-6315-D15AD0097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fr-FR" dirty="0"/>
              <a:t>Group Work (</a:t>
            </a:r>
            <a:r>
              <a:rPr lang="fr-FR" dirty="0" err="1"/>
              <a:t>WorkFlow</a:t>
            </a:r>
            <a:r>
              <a:rPr lang="fr-FR" dirty="0"/>
              <a:t>)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Fetching</a:t>
            </a:r>
            <a:r>
              <a:rPr lang="fr-FR" dirty="0"/>
              <a:t> the Data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Cleaning</a:t>
            </a:r>
            <a:r>
              <a:rPr lang="fr-FR" dirty="0"/>
              <a:t> the Data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Personal</a:t>
            </a:r>
            <a:r>
              <a:rPr lang="fr-FR" dirty="0"/>
              <a:t> Parts</a:t>
            </a:r>
          </a:p>
          <a:p>
            <a:pPr>
              <a:lnSpc>
                <a:spcPct val="150000"/>
              </a:lnSpc>
            </a:pPr>
            <a:r>
              <a:rPr lang="fr-FR" dirty="0"/>
              <a:t>Conclusion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4D3F83-2540-D79A-2C89-125A47F782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83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66C1FE50-27DE-572D-A3EF-C33AFB4E121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FC142BE-99AE-4B47-BA18-CB38267AEF7A}" type="slidenum">
              <a:rPr lang="it-IT" smtClean="0"/>
              <a:t>20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67EEB207-AF09-BF13-BF24-5E19A5C5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509712"/>
            <a:ext cx="9982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6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7F74E-0FC3-0EFD-483C-410D943EF9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 dirty="0"/>
              <a:t>Evolution of Popularity in Hip 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D3320-C357-73A8-9A12-126FE19B568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2187579"/>
            <a:ext cx="10515600" cy="4351336"/>
          </a:xfrm>
        </p:spPr>
        <p:txBody>
          <a:bodyPr/>
          <a:lstStyle/>
          <a:p>
            <a:pPr lvl="0"/>
            <a:r>
              <a:rPr lang="en-US" dirty="0"/>
              <a:t>Popularity of </a:t>
            </a:r>
            <a:r>
              <a:rPr lang="en-US" dirty="0" smtClean="0"/>
              <a:t>Hip-Hop albums among the other music genres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smtClean="0"/>
              <a:t>Progress of released  Hip-Hop albums from 1985 to 2015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458EE3-CEFA-4284-5C40-9FAB7B946C3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3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02E86F6D-B0FF-6FFE-5293-07587ECE1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6658"/>
            <a:ext cx="10515600" cy="1325559"/>
          </a:xfrm>
        </p:spPr>
        <p:txBody>
          <a:bodyPr anchorCtr="1">
            <a:normAutofit fontScale="90000"/>
          </a:bodyPr>
          <a:lstStyle/>
          <a:p>
            <a:pPr algn="ctr"/>
            <a:r>
              <a:rPr lang="en-US" dirty="0"/>
              <a:t>First Plot : </a:t>
            </a:r>
            <a:r>
              <a:rPr lang="en-US" dirty="0"/>
              <a:t>Popularity of Hip-Hop albums among the other music genres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xmlns="" id="{B7D5025E-BF00-6630-B2C4-CD634456E0FE}"/>
              </a:ext>
            </a:extLst>
          </p:cNvPr>
          <p:cNvCxnSpPr>
            <a:cxnSpLocks/>
          </p:cNvCxnSpPr>
          <p:nvPr/>
        </p:nvCxnSpPr>
        <p:spPr>
          <a:xfrm>
            <a:off x="5923128" y="2511188"/>
            <a:ext cx="1869744" cy="1514902"/>
          </a:xfrm>
          <a:prstGeom prst="curved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68A85A52-06BE-0B8D-B588-15C5DB3824D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22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34" y="1492217"/>
            <a:ext cx="4048125" cy="35909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476" y="1459675"/>
            <a:ext cx="942975" cy="152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44" y="2983675"/>
            <a:ext cx="3844439" cy="30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0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02E86F6D-B0FF-6FFE-5293-07587ECE1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6658"/>
            <a:ext cx="10515600" cy="1325559"/>
          </a:xfrm>
        </p:spPr>
        <p:txBody>
          <a:bodyPr anchorCtr="1">
            <a:normAutofit fontScale="90000"/>
          </a:bodyPr>
          <a:lstStyle/>
          <a:p>
            <a:pPr algn="ctr"/>
            <a:r>
              <a:rPr lang="en-US" dirty="0"/>
              <a:t>First Plot : </a:t>
            </a:r>
            <a:r>
              <a:rPr lang="en-US" dirty="0"/>
              <a:t>Popularity of Hip-Hop albums among the other music genres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xmlns="" id="{B7D5025E-BF00-6630-B2C4-CD634456E0FE}"/>
              </a:ext>
            </a:extLst>
          </p:cNvPr>
          <p:cNvCxnSpPr>
            <a:cxnSpLocks/>
          </p:cNvCxnSpPr>
          <p:nvPr/>
        </p:nvCxnSpPr>
        <p:spPr>
          <a:xfrm>
            <a:off x="4819578" y="2566992"/>
            <a:ext cx="868907" cy="833366"/>
          </a:xfrm>
          <a:prstGeom prst="curved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68A85A52-06BE-0B8D-B588-15C5DB3824D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23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0" y="1314797"/>
            <a:ext cx="4048125" cy="35909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035" y="1586259"/>
            <a:ext cx="942975" cy="1524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485" y="3052765"/>
            <a:ext cx="4400550" cy="34861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507" y="3052765"/>
            <a:ext cx="16478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7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88C36-08CA-38B4-2065-83D2A25FD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965" y="44084"/>
            <a:ext cx="9490811" cy="1274077"/>
          </a:xfrm>
        </p:spPr>
        <p:txBody>
          <a:bodyPr>
            <a:normAutofit fontScale="90000"/>
          </a:bodyPr>
          <a:lstStyle/>
          <a:p>
            <a:pPr lvl="0"/>
            <a:r>
              <a:rPr lang="fr-FR" dirty="0"/>
              <a:t>Second Plot : </a:t>
            </a:r>
            <a:r>
              <a:rPr lang="en-US" dirty="0"/>
              <a:t>Progress of released  Hip-Hop albums from 1985 to 2015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341206D-A794-EF07-E6D9-0E9413DA425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24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456" y="1522172"/>
            <a:ext cx="7144245" cy="42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8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88C36-08CA-38B4-2065-83D2A25FD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965" y="44084"/>
            <a:ext cx="9490811" cy="1274077"/>
          </a:xfrm>
        </p:spPr>
        <p:txBody>
          <a:bodyPr>
            <a:normAutofit fontScale="90000"/>
          </a:bodyPr>
          <a:lstStyle/>
          <a:p>
            <a:pPr lvl="0"/>
            <a:r>
              <a:rPr lang="fr-FR" dirty="0"/>
              <a:t>Second Plot : </a:t>
            </a:r>
            <a:r>
              <a:rPr lang="en-US" dirty="0"/>
              <a:t>Progress of released  Hip-Hop albums from 1985 to 2015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341206D-A794-EF07-E6D9-0E9413DA425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903" y="1318161"/>
            <a:ext cx="85629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88C36-08CA-38B4-2065-83D2A25FD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965" y="44084"/>
            <a:ext cx="9490811" cy="1274077"/>
          </a:xfrm>
        </p:spPr>
        <p:txBody>
          <a:bodyPr>
            <a:normAutofit fontScale="90000"/>
          </a:bodyPr>
          <a:lstStyle/>
          <a:p>
            <a:pPr lvl="0"/>
            <a:r>
              <a:rPr lang="fr-FR" dirty="0"/>
              <a:t>Second Plot : </a:t>
            </a:r>
            <a:r>
              <a:rPr lang="en-US" dirty="0"/>
              <a:t>Progress of released  Hip-Hop albums from 1985 to 2015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341206D-A794-EF07-E6D9-0E9413DA425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26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27" y="1260744"/>
            <a:ext cx="84486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2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3C8FED-7B81-1433-57D4-2302C760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340" y="2563818"/>
            <a:ext cx="10515600" cy="1325559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E0F295-CC1A-0D9B-EE55-4B6E0EF7F38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1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1F53F8-D9FB-9D4C-B869-1382192024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/>
              <a:t>Introduction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AAB11FCE-9223-61A9-E9C5-AE73F388A3A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-"/>
            </a:pPr>
            <a:endParaRPr lang="en-US"/>
          </a:p>
          <a:p>
            <a:pPr lvl="0">
              <a:buChar char="-"/>
            </a:pPr>
            <a:endParaRPr lang="en-US"/>
          </a:p>
          <a:p>
            <a:pPr lvl="0">
              <a:buChar char="-"/>
            </a:pPr>
            <a:r>
              <a:rPr lang="en-US"/>
              <a:t>Main idea : The evolution of Hip Hop.</a:t>
            </a:r>
          </a:p>
          <a:p>
            <a:pPr lvl="0">
              <a:buChar char="-"/>
            </a:pPr>
            <a:endParaRPr lang="en-US"/>
          </a:p>
          <a:p>
            <a:pPr marL="0" lvl="0" indent="0">
              <a:buNone/>
            </a:pPr>
            <a:endParaRPr lang="en-US"/>
          </a:p>
          <a:p>
            <a:pPr lvl="0">
              <a:buChar char="-"/>
            </a:pPr>
            <a:r>
              <a:rPr lang="en-US"/>
              <a:t>Different types of Evolution</a:t>
            </a:r>
          </a:p>
          <a:p>
            <a:pPr lvl="0">
              <a:buChar char="-"/>
            </a:pPr>
            <a:endParaRPr lang="en-US"/>
          </a:p>
          <a:p>
            <a:pPr marL="0" lv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233D3B-38CB-0C31-963C-F79FD90FCE6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EAD49-BA58-1CFE-2AFA-C8850722EE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/>
              <a:t>Group Work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79C3AD16-0EFE-8978-5E32-22F6C7AEF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58" r="5123"/>
          <a:stretch/>
        </p:blipFill>
        <p:spPr>
          <a:xfrm>
            <a:off x="0" y="1527476"/>
            <a:ext cx="12192000" cy="4291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B3D0D88-B5A2-7F60-19FF-33D06B8BB60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474902-8FA9-9FF1-9952-C2D1C0D6C0B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/>
              <a:t>Fetching the data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9BDE63AF-F16E-FC8E-CE6F-89F1BF009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080" y="2825331"/>
            <a:ext cx="6705185" cy="23872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D013A2-5795-03B3-14DF-01746447E3C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FFECF1-C984-934A-E918-B49E969FD4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/>
              <a:t>Cleaning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2518CDF-86E7-C3F6-BCFC-F46F5F55630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04D2FC0A-E98A-6C8E-3998-C8C251A42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44" y="2028824"/>
            <a:ext cx="7910711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7F74E-0FC3-0EFD-483C-410D943EF9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 dirty="0"/>
              <a:t>Evolution of Popularity in Hip 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D3320-C357-73A8-9A12-126FE19B568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Popularity in terms of rank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Popularity in terms of Deezer Fans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Comparison between gender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D0EDFC-F6E9-608A-6FDF-EFF9C1BE827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560FB-FF1F-0B29-EEB6-41A57DE8598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/>
              <a:t>First Plot : Popularity (rank) of songs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6DE70BC0-174F-749E-41FD-8920E9401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61124" y="1825627"/>
            <a:ext cx="8469758" cy="4351336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FAC6A52-C610-514A-665D-24D41BFFE0A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72D425-C556-C5DA-1863-2FD0D1ADE7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/>
              <a:t>Second Plot : Popularity (Deezer Fans) of Albums 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45135E21-40F4-2544-0561-15402C1CC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17039" y="1825627"/>
            <a:ext cx="8357908" cy="4351336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24B4AA-C017-39CF-A341-FBE864D457E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171CF2-A7A9-5642-A478-D57FF52EA11A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315</Words>
  <Application>Microsoft Office PowerPoint</Application>
  <PresentationFormat>Grand écran</PresentationFormat>
  <Paragraphs>89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Présentation PowerPoint</vt:lpstr>
      <vt:lpstr>Summary</vt:lpstr>
      <vt:lpstr>Introduction</vt:lpstr>
      <vt:lpstr>Group Work</vt:lpstr>
      <vt:lpstr>Fetching the data</vt:lpstr>
      <vt:lpstr>Cleaning the data</vt:lpstr>
      <vt:lpstr>Evolution of Popularity in Hip Hop</vt:lpstr>
      <vt:lpstr>First Plot : Popularity (rank) of songs </vt:lpstr>
      <vt:lpstr>Second Plot : Popularity (Deezer Fans) of Albums  </vt:lpstr>
      <vt:lpstr>Third Plot : Comparison of popularity (Deezer Fans) of artists between gender</vt:lpstr>
      <vt:lpstr>Fourth plot : Interactive plot and table of popularity (Deezer Fans) between gender</vt:lpstr>
      <vt:lpstr>Evolution of Popularity in Hip Hop</vt:lpstr>
      <vt:lpstr>First Plot : Hip-Hop Artists With Most Deezer Fans Per Country </vt:lpstr>
      <vt:lpstr>Second Plot : Top Artists Per Country</vt:lpstr>
      <vt:lpstr>Présentation PowerPoint</vt:lpstr>
      <vt:lpstr>Hip-Hop Albums Per Date and Country </vt:lpstr>
      <vt:lpstr>Hip-Hop Albums Per Date and Country</vt:lpstr>
      <vt:lpstr>Hip-Hop Albums Per Date and Country</vt:lpstr>
      <vt:lpstr>Hip-Hop Albums Per Date and Country</vt:lpstr>
      <vt:lpstr>Présentation PowerPoint</vt:lpstr>
      <vt:lpstr>Evolution of Popularity in Hip Hop</vt:lpstr>
      <vt:lpstr>First Plot : Popularity of Hip-Hop albums among the other music genres </vt:lpstr>
      <vt:lpstr>First Plot : Popularity of Hip-Hop albums among the other music genres </vt:lpstr>
      <vt:lpstr>Second Plot : Progress of released  Hip-Hop albums from 1985 to 2015</vt:lpstr>
      <vt:lpstr>Second Plot : Progress of released  Hip-Hop albums from 1985 to 2015</vt:lpstr>
      <vt:lpstr>Second Plot : Progress of released  Hip-Hop albums from 1985 to 2015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Project</dc:title>
  <dc:creator>paul peyssard</dc:creator>
  <cp:lastModifiedBy>USER</cp:lastModifiedBy>
  <cp:revision>25</cp:revision>
  <dcterms:created xsi:type="dcterms:W3CDTF">2022-12-10T13:02:27Z</dcterms:created>
  <dcterms:modified xsi:type="dcterms:W3CDTF">2022-12-12T11:51:55Z</dcterms:modified>
</cp:coreProperties>
</file>